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Alexandria Semi Bold" panose="020B0604020202020204" charset="-78"/>
      <p:regular r:id="rId14"/>
    </p:embeddedFont>
    <p:embeddedFont>
      <p:font typeface="Segoe UI Black" panose="020B0A02040204020203" pitchFamily="34" charset="0"/>
      <p:bold r:id="rId15"/>
      <p:boldItalic r:id="rId16"/>
    </p:embeddedFont>
    <p:embeddedFont>
      <p:font typeface="Sora Ligh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1050" y="30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95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E3400D2-DD02-E028-5A5E-26EE848964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5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1BAC392-877A-8431-3066-E826B4B69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5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9111A92-2590-D2E7-D278-D07D9D2BE4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DC8F2-C6ED-4F89-B05B-3B0501B08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6534E8-613E-4161-A482-D7C5FDB85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1E0ECB-474B-4607-8D56-A55DC9A1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C17C-E190-4136-9605-EAFAB21C209E}" type="datetimeFigureOut">
              <a:rPr lang="es-CO" smtClean="0"/>
              <a:t>22/09/2025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801DF0-09E1-415F-A9EB-1F838DF0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66FEAA-E080-4CBA-A59D-FF4A5A03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5A3-2136-4211-B31C-A5E6730C881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27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6435522-66E8-4B8B-70F9-BC5E6C77F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700C873-6E66-6E8B-7974-CD7F4265D7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5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572AC86-2442-D340-1B1E-2548342B3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5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787F1EF-487B-661B-1985-A2A73FDA5D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5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7AB8AA9-4C61-96E5-39FD-F742C19E6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6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E7E4AD9-9029-B45F-980F-224FF374E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5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86133EC-B2E3-523E-116C-F357DE3BC5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6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7D0D410-A8D6-0A4B-F5C5-B40309F13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31DE249-0907-E359-592A-4313C90396D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304" y="7551617"/>
            <a:ext cx="1230096" cy="6779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grupo de personas haciendo gestos con la cara de un niño&#10;&#10;Descripción generada automáticamente con confianza baja">
            <a:extLst>
              <a:ext uri="{FF2B5EF4-FFF2-40B4-BE49-F238E27FC236}">
                <a16:creationId xmlns:a16="http://schemas.microsoft.com/office/drawing/2014/main" id="{8D90162F-3F74-4CCA-B970-229C7B79A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" y="0"/>
            <a:ext cx="14625348" cy="8229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C64285-2440-4190-9B29-1640D5B1B949}"/>
              </a:ext>
            </a:extLst>
          </p:cNvPr>
          <p:cNvSpPr txBox="1"/>
          <p:nvPr/>
        </p:nvSpPr>
        <p:spPr>
          <a:xfrm>
            <a:off x="3974122" y="6246056"/>
            <a:ext cx="1003109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32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Desarrollo </a:t>
            </a:r>
            <a:r>
              <a:rPr lang="es-ES" sz="432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FullStack</a:t>
            </a:r>
            <a:r>
              <a:rPr lang="es-ES" sz="432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de Aplicaciones Modernas con IA y Cloud</a:t>
            </a:r>
          </a:p>
          <a:p>
            <a:pPr algn="r"/>
            <a:endParaRPr lang="es-CO" sz="432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40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133" y="537567"/>
            <a:ext cx="8940522" cy="650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🚀</a:t>
            </a:r>
            <a:r>
              <a:rPr lang="en-US" sz="4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Mini-proyecto: Task Tracker Pro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84133" y="1676757"/>
            <a:ext cx="7766447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Extensión avanzada con funcionalidades profesionales: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684133" y="2961323"/>
            <a:ext cx="3785473" cy="2162056"/>
          </a:xfrm>
          <a:prstGeom prst="roundRect">
            <a:avLst>
              <a:gd name="adj" fmla="val 507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Shape 3"/>
          <p:cNvSpPr/>
          <p:nvPr/>
        </p:nvSpPr>
        <p:spPr>
          <a:xfrm>
            <a:off x="684133" y="2938463"/>
            <a:ext cx="3785473" cy="91440"/>
          </a:xfrm>
          <a:prstGeom prst="roundRect">
            <a:avLst>
              <a:gd name="adj" fmla="val 8979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4"/>
          <p:cNvSpPr/>
          <p:nvPr/>
        </p:nvSpPr>
        <p:spPr>
          <a:xfrm>
            <a:off x="2283678" y="2668191"/>
            <a:ext cx="586383" cy="586383"/>
          </a:xfrm>
          <a:prstGeom prst="roundRect">
            <a:avLst>
              <a:gd name="adj" fmla="val 15593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34" y="2814757"/>
            <a:ext cx="234553" cy="29313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02375" y="3449955"/>
            <a:ext cx="279689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Formulario Completo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02375" y="3966805"/>
            <a:ext cx="3348990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Título personalizable y fecha límite con validación en tiempo real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4988" y="2961323"/>
            <a:ext cx="3785592" cy="2162056"/>
          </a:xfrm>
          <a:prstGeom prst="roundRect">
            <a:avLst>
              <a:gd name="adj" fmla="val 507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Shape 8"/>
          <p:cNvSpPr/>
          <p:nvPr/>
        </p:nvSpPr>
        <p:spPr>
          <a:xfrm>
            <a:off x="4664988" y="2938463"/>
            <a:ext cx="3785592" cy="91440"/>
          </a:xfrm>
          <a:prstGeom prst="roundRect">
            <a:avLst>
              <a:gd name="adj" fmla="val 8979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Shape 9"/>
          <p:cNvSpPr/>
          <p:nvPr/>
        </p:nvSpPr>
        <p:spPr>
          <a:xfrm>
            <a:off x="6264533" y="2668191"/>
            <a:ext cx="586383" cy="586383"/>
          </a:xfrm>
          <a:prstGeom prst="roundRect">
            <a:avLst>
              <a:gd name="adj" fmla="val 15593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388" y="2814757"/>
            <a:ext cx="234553" cy="29313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883229" y="3449955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Sistema de Filtros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4883229" y="3966805"/>
            <a:ext cx="3349109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Filtros dinámicos: Todas, Pendientes, Completadas con navegación fluida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84133" y="5611892"/>
            <a:ext cx="7766447" cy="1849279"/>
          </a:xfrm>
          <a:prstGeom prst="roundRect">
            <a:avLst>
              <a:gd name="adj" fmla="val 5934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Shape 13"/>
          <p:cNvSpPr/>
          <p:nvPr/>
        </p:nvSpPr>
        <p:spPr>
          <a:xfrm>
            <a:off x="684133" y="5589032"/>
            <a:ext cx="7766447" cy="91440"/>
          </a:xfrm>
          <a:prstGeom prst="roundRect">
            <a:avLst>
              <a:gd name="adj" fmla="val 89790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8" name="Shape 14"/>
          <p:cNvSpPr/>
          <p:nvPr/>
        </p:nvSpPr>
        <p:spPr>
          <a:xfrm>
            <a:off x="4274165" y="5318760"/>
            <a:ext cx="586383" cy="586383"/>
          </a:xfrm>
          <a:prstGeom prst="roundRect">
            <a:avLst>
              <a:gd name="adj" fmla="val 15593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020" y="5465326"/>
            <a:ext cx="234553" cy="29313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02375" y="6100524"/>
            <a:ext cx="257210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Persistencia Local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902375" y="6617375"/>
            <a:ext cx="7329964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Almacenamiento automático con localStorage para mantener datos entre sesiones</a:t>
            </a:r>
            <a:endParaRPr lang="en-US" sz="15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164" y="1701284"/>
            <a:ext cx="5018603" cy="501860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228296" y="6939796"/>
            <a:ext cx="4725472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"Este proyecto integra todos los conceptos fundamentales en una aplicación real y funcional"</a:t>
            </a:r>
            <a:endParaRPr lang="en-US" sz="1500" dirty="0"/>
          </a:p>
        </p:txBody>
      </p:sp>
      <p:sp>
        <p:nvSpPr>
          <p:cNvPr id="24" name="Shape 18"/>
          <p:cNvSpPr/>
          <p:nvPr/>
        </p:nvSpPr>
        <p:spPr>
          <a:xfrm>
            <a:off x="8935164" y="6939796"/>
            <a:ext cx="22860" cy="938332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392" y="368022"/>
            <a:ext cx="3521750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🎯</a:t>
            </a:r>
            <a:r>
              <a:rPr lang="en-US" sz="27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Reto Adicional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68392" y="1150382"/>
            <a:ext cx="297489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Funcionalidades Avanzadas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468392" y="1564957"/>
            <a:ext cx="535305" cy="835581"/>
          </a:xfrm>
          <a:prstGeom prst="roundRect">
            <a:avLst>
              <a:gd name="adj" fmla="val 3600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75" y="1857256"/>
            <a:ext cx="200739" cy="2508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37523" y="1698784"/>
            <a:ext cx="191500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Persistencia de Datos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37523" y="2052638"/>
            <a:ext cx="601444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Implementación completa con localStorage para mantener el estado de la aplicación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8392" y="2534364"/>
            <a:ext cx="535305" cy="835581"/>
          </a:xfrm>
          <a:prstGeom prst="roundRect">
            <a:avLst>
              <a:gd name="adj" fmla="val 3600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5" y="2826663"/>
            <a:ext cx="200739" cy="2508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37523" y="2668191"/>
            <a:ext cx="1760815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Filtros Dinámicos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137523" y="3022044"/>
            <a:ext cx="601444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de filtrado en tiempo real con múltiples criterios de búsqueda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468392" y="3520440"/>
            <a:ext cx="6683573" cy="1485186"/>
          </a:xfrm>
          <a:prstGeom prst="roundRect">
            <a:avLst>
              <a:gd name="adj" fmla="val 3785"/>
            </a:avLst>
          </a:prstGeom>
          <a:solidFill>
            <a:srgbClr val="F2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Shape 9"/>
          <p:cNvSpPr/>
          <p:nvPr/>
        </p:nvSpPr>
        <p:spPr>
          <a:xfrm>
            <a:off x="461724" y="3520440"/>
            <a:ext cx="6696908" cy="1485186"/>
          </a:xfrm>
          <a:prstGeom prst="roundRect">
            <a:avLst>
              <a:gd name="adj" fmla="val 1352"/>
            </a:avLst>
          </a:prstGeom>
          <a:solidFill>
            <a:srgbClr val="F2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4" name="Text 10"/>
          <p:cNvSpPr/>
          <p:nvPr/>
        </p:nvSpPr>
        <p:spPr>
          <a:xfrm>
            <a:off x="595551" y="3620810"/>
            <a:ext cx="6429256" cy="12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highlight>
                  <a:srgbClr val="F2EDED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useEffect(() =&gt; {  localStorage.setItem(    "tasks",     JSON.stringify(tasks)  );}, [tasks]);</a:t>
            </a:r>
            <a:endParaRPr lang="en-US" sz="10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055" y="1167051"/>
            <a:ext cx="6683573" cy="589024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75059" y="5308127"/>
            <a:ext cx="6683573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Este reto final combina </a:t>
            </a:r>
            <a:r>
              <a:rPr lang="en-US" sz="10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hooks avanzados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con persistencia de datos, creando una experiencia de usuario completa y profesional.</a:t>
            </a:r>
            <a:endParaRPr lang="en-US" sz="1050" dirty="0"/>
          </a:p>
        </p:txBody>
      </p:sp>
      <p:sp>
        <p:nvSpPr>
          <p:cNvPr id="17" name="Shape 12"/>
          <p:cNvSpPr/>
          <p:nvPr/>
        </p:nvSpPr>
        <p:spPr>
          <a:xfrm>
            <a:off x="476011" y="5923562"/>
            <a:ext cx="6683573" cy="568643"/>
          </a:xfrm>
          <a:prstGeom prst="roundRect">
            <a:avLst>
              <a:gd name="adj" fmla="val 9885"/>
            </a:avLst>
          </a:prstGeom>
          <a:solidFill>
            <a:srgbClr val="C0CAF2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37" y="6126087"/>
            <a:ext cx="167283" cy="13382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10946" y="6090845"/>
            <a:ext cx="611481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Próximos Pasos:</a:t>
            </a:r>
            <a:r>
              <a:rPr lang="en-US" sz="10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Explorar Context API, Custom Hooks y optimización de rendimiento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Clase 1 – Fundamentos de React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📅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Duración: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4 horas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👨‍🏫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Consultor: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Jhonatan Lyons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4537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579" y="640199"/>
            <a:ext cx="6009442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🎯</a:t>
            </a:r>
            <a:r>
              <a:rPr lang="en-US" sz="37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Objetivos de la Sesión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32579" y="1513403"/>
            <a:ext cx="3849052" cy="1938695"/>
          </a:xfrm>
          <a:prstGeom prst="roundRect">
            <a:avLst>
              <a:gd name="adj" fmla="val 391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820936" y="1701760"/>
            <a:ext cx="237827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Fundamentos Core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20936" y="2107406"/>
            <a:ext cx="3472339" cy="1156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Comprender los conceptos esenciales de React: JSX, componentes, props, estado y eventos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662368" y="1513403"/>
            <a:ext cx="3849052" cy="1938695"/>
          </a:xfrm>
          <a:prstGeom prst="roundRect">
            <a:avLst>
              <a:gd name="adj" fmla="val 391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4850725" y="1701760"/>
            <a:ext cx="237827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Práctica Guiada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50725" y="2107406"/>
            <a:ext cx="3472339" cy="867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Implementar un ejemplo paso a paso: Task Tracker básico con funcionalidades esenciales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2579" y="3632835"/>
            <a:ext cx="7878842" cy="1071443"/>
          </a:xfrm>
          <a:prstGeom prst="roundRect">
            <a:avLst>
              <a:gd name="adj" fmla="val 708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820936" y="3821192"/>
            <a:ext cx="237827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Refuerzo Práctico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20936" y="4226838"/>
            <a:ext cx="7502128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Consolidar conocimientos mediante ejercicios intermedios y casos de uso reales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2579" y="4907518"/>
            <a:ext cx="18073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2579" y="5191720"/>
            <a:ext cx="7878842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2"/>
          <p:cNvSpPr/>
          <p:nvPr/>
        </p:nvSpPr>
        <p:spPr>
          <a:xfrm>
            <a:off x="632579" y="5327809"/>
            <a:ext cx="292881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Mini-proyecto Avanzado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32579" y="5733455"/>
            <a:ext cx="787884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Construir una aplicación completa con filtros dinámicos y persistencia de datos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2579" y="6338768"/>
            <a:ext cx="18073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</a:rPr>
              <a:t>02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632579" y="6622971"/>
            <a:ext cx="7878842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9" name="Text 16"/>
          <p:cNvSpPr/>
          <p:nvPr/>
        </p:nvSpPr>
        <p:spPr>
          <a:xfrm>
            <a:off x="632579" y="6759059"/>
            <a:ext cx="237827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Hooks Principales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32579" y="7164705"/>
            <a:ext cx="787884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Introducir y dominar useState, useEffect, useContext y otros hooks fundamentales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897" y="401479"/>
            <a:ext cx="3841790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⚛️</a:t>
            </a:r>
            <a:r>
              <a:rPr lang="en-US" sz="3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¿Qué es React?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10897" y="1231940"/>
            <a:ext cx="8022669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React es una </a:t>
            </a:r>
            <a:r>
              <a:rPr lang="en-US" sz="11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librería de JavaScript</a:t>
            </a: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revolucionaria creada por Facebook en 2013 que ha transformado el desarrollo web moderno.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510897" y="1863090"/>
            <a:ext cx="328374" cy="32837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985242" y="1913215"/>
            <a:ext cx="371796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Arquitectura Basada en Componentes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85242" y="2299216"/>
            <a:ext cx="7548324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Permite crear interfaces reutilizables y modulares que facilitan el mantenimiento y escalabilidad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510897" y="2824639"/>
            <a:ext cx="328374" cy="328374"/>
          </a:xfrm>
          <a:prstGeom prst="roundRect">
            <a:avLst>
              <a:gd name="adj" fmla="val 1867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6"/>
          <p:cNvSpPr/>
          <p:nvPr/>
        </p:nvSpPr>
        <p:spPr>
          <a:xfrm>
            <a:off x="985242" y="2874764"/>
            <a:ext cx="239553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Virtual DOM Optimizado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85242" y="3260765"/>
            <a:ext cx="7548324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Utiliza una representación virtual del DOM para maximizar el rendimiento y minimizar las actualizaciones</a:t>
            </a:r>
            <a:endParaRPr lang="en-US" sz="11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183" y="1264801"/>
            <a:ext cx="5229820" cy="522982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2EEF191-67CB-69CA-3E0C-3273571AC45F}"/>
              </a:ext>
            </a:extLst>
          </p:cNvPr>
          <p:cNvGrpSpPr/>
          <p:nvPr/>
        </p:nvGrpSpPr>
        <p:grpSpPr>
          <a:xfrm>
            <a:off x="2431792" y="4451628"/>
            <a:ext cx="5229820" cy="2042993"/>
            <a:chOff x="8897183" y="6658808"/>
            <a:chExt cx="5229820" cy="2042993"/>
          </a:xfrm>
        </p:grpSpPr>
        <p:sp>
          <p:nvSpPr>
            <p:cNvPr id="11" name="Shape 8"/>
            <p:cNvSpPr/>
            <p:nvPr/>
          </p:nvSpPr>
          <p:spPr>
            <a:xfrm>
              <a:off x="8897183" y="6658808"/>
              <a:ext cx="5229820" cy="2042993"/>
            </a:xfrm>
            <a:prstGeom prst="roundRect">
              <a:avLst>
                <a:gd name="adj" fmla="val 3001"/>
              </a:avLst>
            </a:prstGeom>
            <a:solidFill>
              <a:srgbClr val="C0CAF2"/>
            </a:solidFill>
            <a:ln/>
          </p:spPr>
          <p:txBody>
            <a:bodyPr/>
            <a:lstStyle/>
            <a:p>
              <a:endParaRPr lang="es-CO"/>
            </a:p>
          </p:txBody>
        </p:sp>
        <p:pic>
          <p:nvPicPr>
            <p:cNvPr id="12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3154" y="6873478"/>
              <a:ext cx="182404" cy="145971"/>
            </a:xfrm>
            <a:prstGeom prst="rect">
              <a:avLst/>
            </a:prstGeom>
          </p:spPr>
        </p:pic>
        <p:sp>
          <p:nvSpPr>
            <p:cNvPr id="13" name="Text 9"/>
            <p:cNvSpPr/>
            <p:nvPr/>
          </p:nvSpPr>
          <p:spPr>
            <a:xfrm>
              <a:off x="9371528" y="6841212"/>
              <a:ext cx="4609505" cy="2334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100" b="1" dirty="0">
                  <a:solidFill>
                    <a:srgbClr val="000000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Empresas Líderes que Confían en React:</a:t>
              </a:r>
              <a:endParaRPr lang="en-US" sz="11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9371528" y="7206020"/>
              <a:ext cx="4609505" cy="2334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000000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Facebook (Meta)</a:t>
              </a:r>
              <a:endParaRPr lang="en-US" sz="11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9371528" y="7490579"/>
              <a:ext cx="4609505" cy="2334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000000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Netflix</a:t>
              </a:r>
              <a:endParaRPr lang="en-US" sz="110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9371528" y="7775138"/>
              <a:ext cx="4609505" cy="2334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000000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Airbnb</a:t>
              </a:r>
              <a:endParaRPr lang="en-US" sz="110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9371528" y="8059698"/>
              <a:ext cx="4609505" cy="2334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000000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Instagram</a:t>
              </a:r>
              <a:endParaRPr lang="en-US" sz="1100" dirty="0"/>
            </a:p>
          </p:txBody>
        </p:sp>
        <p:sp>
          <p:nvSpPr>
            <p:cNvPr id="18" name="Text 14"/>
            <p:cNvSpPr/>
            <p:nvPr/>
          </p:nvSpPr>
          <p:spPr>
            <a:xfrm>
              <a:off x="9371528" y="8344257"/>
              <a:ext cx="4609505" cy="2334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sz="1100" dirty="0">
                  <a:solidFill>
                    <a:srgbClr val="000000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WhatsApp</a:t>
              </a:r>
              <a:endParaRPr lang="en-US" sz="11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82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6930" y="338257"/>
            <a:ext cx="5277326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🔑</a:t>
            </a:r>
            <a:r>
              <a:rPr lang="en-US" sz="2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Fundamentos Clave de React</a:t>
            </a:r>
            <a:endParaRPr lang="en-US" sz="2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30" y="927259"/>
            <a:ext cx="368975" cy="368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16930" y="1449943"/>
            <a:ext cx="1802368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Componentes y Props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5916930" y="1726049"/>
            <a:ext cx="8282940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Los bloques de construcción fundamentales que permiten crear interfaces modulares y reutilizables</a:t>
            </a:r>
            <a:endParaRPr lang="en-US" sz="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930" y="2168723"/>
            <a:ext cx="368975" cy="368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16930" y="2691408"/>
            <a:ext cx="1818323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Estado y Ciclo de Vida</a:t>
            </a:r>
            <a:endParaRPr lang="en-US" sz="1250" dirty="0"/>
          </a:p>
        </p:txBody>
      </p:sp>
      <p:sp>
        <p:nvSpPr>
          <p:cNvPr id="9" name="Text 4"/>
          <p:cNvSpPr/>
          <p:nvPr/>
        </p:nvSpPr>
        <p:spPr>
          <a:xfrm>
            <a:off x="5916930" y="2967514"/>
            <a:ext cx="8282940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Gestión dinámica de datos y control de las fases de existencia de los componentes</a:t>
            </a:r>
            <a:endParaRPr lang="en-US" sz="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930" y="3410188"/>
            <a:ext cx="368975" cy="368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16930" y="3932873"/>
            <a:ext cx="1618655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JSX y Virtual DOM</a:t>
            </a:r>
            <a:endParaRPr lang="en-US" sz="1250" dirty="0"/>
          </a:p>
        </p:txBody>
      </p:sp>
      <p:sp>
        <p:nvSpPr>
          <p:cNvPr id="12" name="Text 6"/>
          <p:cNvSpPr/>
          <p:nvPr/>
        </p:nvSpPr>
        <p:spPr>
          <a:xfrm>
            <a:off x="5916930" y="4208978"/>
            <a:ext cx="8282940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Sintaxis declarativa que combina JavaScript con HTML para crear interfaces eficientes</a:t>
            </a:r>
            <a:endParaRPr lang="en-US" sz="950" dirty="0"/>
          </a:p>
        </p:txBody>
      </p:sp>
      <p:sp>
        <p:nvSpPr>
          <p:cNvPr id="13" name="Shape 7"/>
          <p:cNvSpPr/>
          <p:nvPr/>
        </p:nvSpPr>
        <p:spPr>
          <a:xfrm>
            <a:off x="5916930" y="4544020"/>
            <a:ext cx="8282940" cy="749260"/>
          </a:xfrm>
          <a:prstGeom prst="roundRect">
            <a:avLst>
              <a:gd name="adj" fmla="val 6896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 8"/>
          <p:cNvSpPr/>
          <p:nvPr/>
        </p:nvSpPr>
        <p:spPr>
          <a:xfrm>
            <a:off x="6055162" y="4682252"/>
            <a:ext cx="1618655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Manejo de Eventos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6055162" y="4958358"/>
            <a:ext cx="8006477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robusto para capturar y procesar interacciones del usuario de forma reactiva</a:t>
            </a:r>
            <a:endParaRPr lang="en-US" sz="950" dirty="0"/>
          </a:p>
        </p:txBody>
      </p:sp>
      <p:sp>
        <p:nvSpPr>
          <p:cNvPr id="16" name="Shape 10"/>
          <p:cNvSpPr/>
          <p:nvPr/>
        </p:nvSpPr>
        <p:spPr>
          <a:xfrm>
            <a:off x="5916930" y="5416272"/>
            <a:ext cx="8282940" cy="749260"/>
          </a:xfrm>
          <a:prstGeom prst="roundRect">
            <a:avLst>
              <a:gd name="adj" fmla="val 6896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7" name="Text 11"/>
          <p:cNvSpPr/>
          <p:nvPr/>
        </p:nvSpPr>
        <p:spPr>
          <a:xfrm>
            <a:off x="6055162" y="5554504"/>
            <a:ext cx="2065496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Renderizado Condicional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6055162" y="5830610"/>
            <a:ext cx="8006477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Técnicas para mostrar contenido dinámico basado en el estado de la aplicación</a:t>
            </a:r>
            <a:endParaRPr lang="en-US" sz="950" dirty="0"/>
          </a:p>
        </p:txBody>
      </p:sp>
      <p:sp>
        <p:nvSpPr>
          <p:cNvPr id="19" name="Shape 13"/>
          <p:cNvSpPr/>
          <p:nvPr/>
        </p:nvSpPr>
        <p:spPr>
          <a:xfrm>
            <a:off x="5916930" y="6288524"/>
            <a:ext cx="8282940" cy="749260"/>
          </a:xfrm>
          <a:prstGeom prst="roundRect">
            <a:avLst>
              <a:gd name="adj" fmla="val 6896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0" name="Text 14"/>
          <p:cNvSpPr/>
          <p:nvPr/>
        </p:nvSpPr>
        <p:spPr>
          <a:xfrm>
            <a:off x="6055162" y="6426756"/>
            <a:ext cx="1618655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Listas y Keys</a:t>
            </a:r>
            <a:endParaRPr lang="en-US" sz="1250" dirty="0"/>
          </a:p>
        </p:txBody>
      </p:sp>
      <p:sp>
        <p:nvSpPr>
          <p:cNvPr id="21" name="Text 15"/>
          <p:cNvSpPr/>
          <p:nvPr/>
        </p:nvSpPr>
        <p:spPr>
          <a:xfrm>
            <a:off x="6055162" y="6702862"/>
            <a:ext cx="8006477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Optimización del renderizado de elementos repetitivos mediante identificadores únicos</a:t>
            </a:r>
            <a:endParaRPr lang="en-US" sz="950" dirty="0"/>
          </a:p>
        </p:txBody>
      </p:sp>
      <p:sp>
        <p:nvSpPr>
          <p:cNvPr id="22" name="Shape 16"/>
          <p:cNvSpPr/>
          <p:nvPr/>
        </p:nvSpPr>
        <p:spPr>
          <a:xfrm>
            <a:off x="5916930" y="7160776"/>
            <a:ext cx="8282940" cy="749260"/>
          </a:xfrm>
          <a:prstGeom prst="roundRect">
            <a:avLst>
              <a:gd name="adj" fmla="val 6896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3" name="Text 17"/>
          <p:cNvSpPr/>
          <p:nvPr/>
        </p:nvSpPr>
        <p:spPr>
          <a:xfrm>
            <a:off x="6055162" y="7299008"/>
            <a:ext cx="2031802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Formularios Controlados</a:t>
            </a:r>
            <a:endParaRPr lang="en-US" sz="1250" dirty="0"/>
          </a:p>
        </p:txBody>
      </p:sp>
      <p:sp>
        <p:nvSpPr>
          <p:cNvPr id="24" name="Text 18"/>
          <p:cNvSpPr/>
          <p:nvPr/>
        </p:nvSpPr>
        <p:spPr>
          <a:xfrm>
            <a:off x="6055162" y="7575113"/>
            <a:ext cx="8006477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Gestión completa del estado de formularios para una experiencia de usuario fluida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854" y="429697"/>
            <a:ext cx="5202555" cy="51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🧩</a:t>
            </a:r>
            <a:r>
              <a:rPr lang="en-US" sz="3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Componentes y Props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6854" y="1334214"/>
            <a:ext cx="511337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👉</a:t>
            </a:r>
            <a:r>
              <a:rPr lang="en-US" sz="1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Los bloques básicos de una app React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46854" y="1798796"/>
            <a:ext cx="6577727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Los componentes son </a:t>
            </a:r>
            <a:r>
              <a:rPr lang="en-US" sz="12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funciones que retornan elementos de interfaz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permitiendo crear aplicaciones modulares y mantenibles.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46854" y="2474595"/>
            <a:ext cx="6577727" cy="1984534"/>
          </a:xfrm>
          <a:prstGeom prst="roundRect">
            <a:avLst>
              <a:gd name="adj" fmla="val 3307"/>
            </a:avLst>
          </a:prstGeom>
          <a:solidFill>
            <a:srgbClr val="F2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4"/>
          <p:cNvSpPr/>
          <p:nvPr/>
        </p:nvSpPr>
        <p:spPr>
          <a:xfrm>
            <a:off x="539115" y="2474595"/>
            <a:ext cx="6593205" cy="1984534"/>
          </a:xfrm>
          <a:prstGeom prst="roundRect">
            <a:avLst>
              <a:gd name="adj" fmla="val 1181"/>
            </a:avLst>
          </a:prstGeom>
          <a:solidFill>
            <a:srgbClr val="F2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695325" y="2591753"/>
            <a:ext cx="6280785" cy="175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highlight>
                  <a:srgbClr val="F2EDED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function Card({ title }) {  return (    &lt;div className="card"&gt;      &lt;h2&gt;{title}&lt;/h2&gt;    &lt;/div&gt;  );}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46854" y="4634865"/>
            <a:ext cx="6577727" cy="998458"/>
          </a:xfrm>
          <a:prstGeom prst="roundRect">
            <a:avLst>
              <a:gd name="adj" fmla="val 6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710684" y="4798695"/>
            <a:ext cx="215634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✅</a:t>
            </a: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Props Inmutables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0684" y="5219462"/>
            <a:ext cx="6250067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Los datos fluyen de padre a hijo de forma unidireccional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546854" y="5789533"/>
            <a:ext cx="6577727" cy="998458"/>
          </a:xfrm>
          <a:prstGeom prst="roundRect">
            <a:avLst>
              <a:gd name="adj" fmla="val 6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710684" y="5953363"/>
            <a:ext cx="2056209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✅</a:t>
            </a: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Reutilización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0684" y="6374130"/>
            <a:ext cx="6250067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 componente puede usarse múltiples veces con diferentes props</a:t>
            </a:r>
            <a:endParaRPr lang="en-US" sz="12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439" y="1353742"/>
            <a:ext cx="6577727" cy="543425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630596" y="6882416"/>
            <a:ext cx="634341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"Un componente es una función que retorna UI"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7524869" y="6882416"/>
            <a:ext cx="22860" cy="250031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203" y="614958"/>
            <a:ext cx="6767155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🔄</a:t>
            </a: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Estado y Ciclo de Vida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192203" y="1789986"/>
            <a:ext cx="2797731" cy="120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👉</a:t>
            </a:r>
            <a:r>
              <a:rPr lang="en-US" sz="2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La memoria interna de un componente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6192203" y="3193256"/>
            <a:ext cx="2797731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 estado permite que los componentes </a:t>
            </a:r>
            <a:r>
              <a:rPr lang="en-US" sz="15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mantengan y actualicen información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forma dinámica.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192203" y="4710708"/>
            <a:ext cx="2797731" cy="2147411"/>
          </a:xfrm>
          <a:prstGeom prst="roundRect">
            <a:avLst>
              <a:gd name="adj" fmla="val 3945"/>
            </a:avLst>
          </a:prstGeom>
          <a:solidFill>
            <a:srgbClr val="C0CAF2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75" y="5014793"/>
            <a:ext cx="252055" cy="2015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47403" y="4962644"/>
            <a:ext cx="1940957" cy="161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Hook useState:</a:t>
            </a:r>
            <a:r>
              <a:rPr lang="en-US" sz="15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La forma moderna de manejar estado en componentes funcionales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9489519" y="1815227"/>
            <a:ext cx="4442579" cy="1915716"/>
          </a:xfrm>
          <a:prstGeom prst="roundRect">
            <a:avLst>
              <a:gd name="adj" fmla="val 4422"/>
            </a:avLst>
          </a:prstGeom>
          <a:solidFill>
            <a:srgbClr val="F2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Shape 6"/>
          <p:cNvSpPr/>
          <p:nvPr/>
        </p:nvSpPr>
        <p:spPr>
          <a:xfrm>
            <a:off x="9479518" y="1815227"/>
            <a:ext cx="4462582" cy="1915716"/>
          </a:xfrm>
          <a:prstGeom prst="roundRect">
            <a:avLst>
              <a:gd name="adj" fmla="val 1579"/>
            </a:avLst>
          </a:prstGeom>
          <a:solidFill>
            <a:srgbClr val="F2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7"/>
          <p:cNvSpPr/>
          <p:nvPr/>
        </p:nvSpPr>
        <p:spPr>
          <a:xfrm>
            <a:off x="9681091" y="1966436"/>
            <a:ext cx="4059436" cy="161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highlight>
                  <a:srgbClr val="F2EDED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const [count, setCount] = useState(0);function increment() {  setCount(count + 1);}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124" y="3926145"/>
            <a:ext cx="302419" cy="37814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144839" y="3957757"/>
            <a:ext cx="3787259" cy="67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⚡</a:t>
            </a: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Actualización Automática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0144839" y="4830366"/>
            <a:ext cx="378725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React re-renderiza la UI automáticamente cuando el estado cambia</a:t>
            </a:r>
            <a:endParaRPr lang="en-US" sz="15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124" y="6169997"/>
            <a:ext cx="302419" cy="37814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144839" y="6201608"/>
            <a:ext cx="31290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⚡</a:t>
            </a: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Efectos Secundarios</a:t>
            </a:r>
            <a:endParaRPr lang="en-US" sz="2050" dirty="0"/>
          </a:p>
        </p:txBody>
      </p:sp>
      <p:sp>
        <p:nvSpPr>
          <p:cNvPr id="17" name="Text 11"/>
          <p:cNvSpPr/>
          <p:nvPr/>
        </p:nvSpPr>
        <p:spPr>
          <a:xfrm>
            <a:off x="10144839" y="6742509"/>
            <a:ext cx="378725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useEffect permite ejecutar código en respuesta a cambios de estado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878" y="431244"/>
            <a:ext cx="8437602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💡</a:t>
            </a:r>
            <a:r>
              <a:rPr lang="en-US" sz="3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Ejemplo Guiado – Task Tracker Básico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878" y="1338977"/>
            <a:ext cx="338137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📋</a:t>
            </a:r>
            <a:r>
              <a:rPr lang="en-US" sz="1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Aplicación que permite: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48878" y="1824871"/>
            <a:ext cx="156805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48878" y="2068473"/>
            <a:ext cx="6574988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4"/>
          <p:cNvSpPr/>
          <p:nvPr/>
        </p:nvSpPr>
        <p:spPr>
          <a:xfrm>
            <a:off x="548878" y="2192536"/>
            <a:ext cx="206359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Agregar Tareas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48878" y="2607231"/>
            <a:ext cx="657498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Formulario controlado para crear nuevas tareas con título y descripción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8878" y="3132415"/>
            <a:ext cx="156805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48878" y="3376017"/>
            <a:ext cx="6574988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Text 8"/>
          <p:cNvSpPr/>
          <p:nvPr/>
        </p:nvSpPr>
        <p:spPr>
          <a:xfrm>
            <a:off x="548878" y="3500080"/>
            <a:ext cx="2173129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Marcar Completadas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8878" y="3914775"/>
            <a:ext cx="657498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Toggle de estado para cambiar el status de las tareas entre pendiente y completada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48878" y="4439960"/>
            <a:ext cx="156805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548878" y="4683562"/>
            <a:ext cx="6574988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4" name="Text 12"/>
          <p:cNvSpPr/>
          <p:nvPr/>
        </p:nvSpPr>
        <p:spPr>
          <a:xfrm>
            <a:off x="548878" y="4807625"/>
            <a:ext cx="263390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Renderizado Condicional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48878" y="5222319"/>
            <a:ext cx="6574988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Mostrar diferentes estilos visuales según el estado de cada tarea</a:t>
            </a:r>
            <a:endParaRPr lang="en-US" sz="12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153" y="1358503"/>
            <a:ext cx="6574988" cy="5810845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514153" y="7329963"/>
            <a:ext cx="657498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Esta aplicación demuestra los conceptos fundamentales de React en acción, combinando estado, props y eventos en una interfaz intuitiva.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337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087" y="501491"/>
            <a:ext cx="4730472" cy="479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🛠️</a:t>
            </a:r>
            <a:r>
              <a:rPr lang="en-US" sz="2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Prácticas Intermedias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502087" y="1196102"/>
            <a:ext cx="8139827" cy="1427678"/>
          </a:xfrm>
          <a:prstGeom prst="roundRect">
            <a:avLst>
              <a:gd name="adj" fmla="val 422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Shape 2"/>
          <p:cNvSpPr/>
          <p:nvPr/>
        </p:nvSpPr>
        <p:spPr>
          <a:xfrm>
            <a:off x="653177" y="1347192"/>
            <a:ext cx="430411" cy="430411"/>
          </a:xfrm>
          <a:prstGeom prst="roundRect">
            <a:avLst>
              <a:gd name="adj" fmla="val 21242686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1441371"/>
            <a:ext cx="193596" cy="2420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3177" y="1921073"/>
            <a:ext cx="1887855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Contador de Tareas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53177" y="2243138"/>
            <a:ext cx="783764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Implementar un contador dinámico que muestre el número de tareas pendientes en tiempo real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502087" y="2767251"/>
            <a:ext cx="8139827" cy="1427678"/>
          </a:xfrm>
          <a:prstGeom prst="roundRect">
            <a:avLst>
              <a:gd name="adj" fmla="val 422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Shape 6"/>
          <p:cNvSpPr/>
          <p:nvPr/>
        </p:nvSpPr>
        <p:spPr>
          <a:xfrm>
            <a:off x="653177" y="2918341"/>
            <a:ext cx="430411" cy="430411"/>
          </a:xfrm>
          <a:prstGeom prst="roundRect">
            <a:avLst>
              <a:gd name="adj" fmla="val 21242686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3012519"/>
            <a:ext cx="193596" cy="2420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3177" y="3492222"/>
            <a:ext cx="1887855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Estado Vacío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53177" y="3814286"/>
            <a:ext cx="783764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Renderizado condicional para mostrar un mensaje cuando no hay tareas disponibles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502087" y="4338399"/>
            <a:ext cx="8139827" cy="1427678"/>
          </a:xfrm>
          <a:prstGeom prst="roundRect">
            <a:avLst>
              <a:gd name="adj" fmla="val 422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5" name="Shape 10"/>
          <p:cNvSpPr/>
          <p:nvPr/>
        </p:nvSpPr>
        <p:spPr>
          <a:xfrm>
            <a:off x="653177" y="4489490"/>
            <a:ext cx="430411" cy="430411"/>
          </a:xfrm>
          <a:prstGeom prst="roundRect">
            <a:avLst>
              <a:gd name="adj" fmla="val 21242686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" y="4583668"/>
            <a:ext cx="193596" cy="2420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3177" y="5063371"/>
            <a:ext cx="1887855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Eliminar Tareas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53177" y="5385435"/>
            <a:ext cx="783764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Botón de eliminación con confirmación para remover tareas de la lista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502087" y="5909548"/>
            <a:ext cx="8139827" cy="1427678"/>
          </a:xfrm>
          <a:prstGeom prst="roundRect">
            <a:avLst>
              <a:gd name="adj" fmla="val 422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0" name="Shape 14"/>
          <p:cNvSpPr/>
          <p:nvPr/>
        </p:nvSpPr>
        <p:spPr>
          <a:xfrm>
            <a:off x="653177" y="6060638"/>
            <a:ext cx="430411" cy="430411"/>
          </a:xfrm>
          <a:prstGeom prst="roundRect">
            <a:avLst>
              <a:gd name="adj" fmla="val 21242686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" y="6154817"/>
            <a:ext cx="193596" cy="24205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53177" y="6634520"/>
            <a:ext cx="1887855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Fecha Límite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53177" y="6956584"/>
            <a:ext cx="783764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Extender el formulario para incluir fechas límite y ordenamiento temporal</a:t>
            </a: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502087" y="7498556"/>
            <a:ext cx="8139827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Estas prácticas consolidan los conceptos aprendidos y preparan para funcionalidades más avanzadas.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768</Words>
  <Application>Microsoft Office PowerPoint</Application>
  <PresentationFormat>Custom</PresentationFormat>
  <Paragraphs>112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Alexandria Semi Bold</vt:lpstr>
      <vt:lpstr>Consolas Light</vt:lpstr>
      <vt:lpstr>Segoe UI Black</vt:lpstr>
      <vt:lpstr>Sora Light</vt:lpstr>
      <vt:lpstr>Arial</vt:lpstr>
      <vt:lpstr>Alexandria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Jhonatan JLL Lyons Lyons</cp:lastModifiedBy>
  <cp:revision>6</cp:revision>
  <dcterms:created xsi:type="dcterms:W3CDTF">2025-09-20T03:10:36Z</dcterms:created>
  <dcterms:modified xsi:type="dcterms:W3CDTF">2025-09-22T22:01:47Z</dcterms:modified>
</cp:coreProperties>
</file>